
<file path=[Content_Types].xml><?xml version="1.0" encoding="utf-8"?>
<Types xmlns="http://schemas.openxmlformats.org/package/2006/content-types">
  <Default Extension="png" ContentType="image/png"/>
  <Default Extension="jpeg" ContentType="image/jpeg"/>
  <Default Extension="m4a" ContentType="audio/unknown"/>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59" r:id="rId5"/>
    <p:sldId id="261" r:id="rId6"/>
    <p:sldId id="262" r:id="rId7"/>
    <p:sldId id="263" r:id="rId8"/>
    <p:sldId id="264" r:id="rId9"/>
    <p:sldId id="265" r:id="rId10"/>
    <p:sldId id="266" r:id="rId11"/>
    <p:sldId id="268"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94660"/>
  </p:normalViewPr>
  <p:slideViewPr>
    <p:cSldViewPr snapToGrid="0">
      <p:cViewPr varScale="1">
        <p:scale>
          <a:sx n="110" d="100"/>
          <a:sy n="110" d="100"/>
        </p:scale>
        <p:origin x="-51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E20227-B32C-4962-AB4D-3485052ACFBA}" type="datetimeFigureOut">
              <a:rPr lang="en-US" smtClean="0"/>
              <a:t>10/19/2024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CE10B9-845C-4B88-B33F-B7734F03D819}" type="slidenum">
              <a:rPr lang="en-US" smtClean="0"/>
              <a:t>‹#›</a:t>
            </a:fld>
            <a:endParaRPr lang="en-US"/>
          </a:p>
        </p:txBody>
      </p:sp>
    </p:spTree>
    <p:extLst>
      <p:ext uri="{BB962C8B-B14F-4D97-AF65-F5344CB8AC3E}">
        <p14:creationId xmlns:p14="http://schemas.microsoft.com/office/powerpoint/2010/main" val="1038152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My name is Franklin Obiefule and today, I will be presenting to you the results for the Data Analytics task on the insights for Top 5 Categories of Social Media Buzz.</a:t>
            </a:r>
          </a:p>
        </p:txBody>
      </p:sp>
      <p:sp>
        <p:nvSpPr>
          <p:cNvPr id="4" name="Slide Number Placeholder 3"/>
          <p:cNvSpPr>
            <a:spLocks noGrp="1"/>
          </p:cNvSpPr>
          <p:nvPr>
            <p:ph type="sldNum" sz="quarter" idx="5"/>
          </p:nvPr>
        </p:nvSpPr>
        <p:spPr/>
        <p:txBody>
          <a:bodyPr/>
          <a:lstStyle/>
          <a:p>
            <a:fld id="{A2CE10B9-845C-4B88-B33F-B7734F03D819}" type="slidenum">
              <a:rPr lang="en-US" smtClean="0"/>
              <a:t>1</a:t>
            </a:fld>
            <a:endParaRPr lang="en-US"/>
          </a:p>
        </p:txBody>
      </p:sp>
    </p:spTree>
    <p:extLst>
      <p:ext uri="{BB962C8B-B14F-4D97-AF65-F5344CB8AC3E}">
        <p14:creationId xmlns:p14="http://schemas.microsoft.com/office/powerpoint/2010/main" val="922538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will be as follows:</a:t>
            </a:r>
          </a:p>
          <a:p>
            <a:pPr marL="228600" indent="-228600">
              <a:buAutoNum type="arabicPeriod"/>
            </a:pPr>
            <a:r>
              <a:rPr lang="en-US" dirty="0"/>
              <a:t>We will recap the overall project to give a high level understanding of the business problem we’re tackling and the specific requirements.</a:t>
            </a:r>
          </a:p>
          <a:p>
            <a:pPr marL="228600" indent="-228600">
              <a:buAutoNum type="arabicPeriod"/>
            </a:pPr>
            <a:r>
              <a:rPr lang="en-US" dirty="0"/>
              <a:t>We will dive into the specific problem that we, the Data Analytics team, have been focusing on and will give some background as to why this is such a big problem.</a:t>
            </a:r>
          </a:p>
          <a:p>
            <a:pPr marL="228600" indent="-228600">
              <a:buAutoNum type="arabicPeriod"/>
            </a:pPr>
            <a:r>
              <a:rPr lang="en-US" dirty="0"/>
              <a:t>After introducing the problem, I will go over the team responsible from our side in tackling this task.</a:t>
            </a:r>
          </a:p>
          <a:p>
            <a:pPr marL="228600" indent="-228600">
              <a:buAutoNum type="arabicPeriod"/>
            </a:pPr>
            <a:r>
              <a:rPr lang="en-US" dirty="0"/>
              <a:t>I will then go over the high-level process that we followed to complete this task, so that you have complete clarity on how we tackle these kinds of tasks.</a:t>
            </a:r>
          </a:p>
          <a:p>
            <a:pPr marL="228600" indent="-228600">
              <a:buAutoNum type="arabicPeriod"/>
            </a:pPr>
            <a:r>
              <a:rPr lang="en-US" dirty="0"/>
              <a:t>Finally, I will go over the important results and present them as a series of insights and visualizations from our analysis.</a:t>
            </a:r>
          </a:p>
          <a:p>
            <a:pPr marL="228600" indent="-228600">
              <a:buAutoNum type="arabicPeriod"/>
            </a:pPr>
            <a:endParaRPr lang="en-US" dirty="0"/>
          </a:p>
          <a:p>
            <a:pPr marL="0" indent="0">
              <a:buNone/>
            </a:pPr>
            <a:r>
              <a:rPr lang="en-US" dirty="0"/>
              <a:t>To wrap up, I will summarize and open for any questions</a:t>
            </a:r>
          </a:p>
        </p:txBody>
      </p:sp>
      <p:sp>
        <p:nvSpPr>
          <p:cNvPr id="4" name="Slide Number Placeholder 3"/>
          <p:cNvSpPr>
            <a:spLocks noGrp="1"/>
          </p:cNvSpPr>
          <p:nvPr>
            <p:ph type="sldNum" sz="quarter" idx="5"/>
          </p:nvPr>
        </p:nvSpPr>
        <p:spPr/>
        <p:txBody>
          <a:bodyPr/>
          <a:lstStyle/>
          <a:p>
            <a:fld id="{A2CE10B9-845C-4B88-B33F-B7734F03D819}" type="slidenum">
              <a:rPr lang="en-US" smtClean="0"/>
              <a:t>2</a:t>
            </a:fld>
            <a:endParaRPr lang="en-US"/>
          </a:p>
        </p:txBody>
      </p:sp>
    </p:spTree>
    <p:extLst>
      <p:ext uri="{BB962C8B-B14F-4D97-AF65-F5344CB8AC3E}">
        <p14:creationId xmlns:p14="http://schemas.microsoft.com/office/powerpoint/2010/main" val="940943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Accenture, have embarked on a 3 month pilot with Social Buzz to focus on 3 main tasks, aligned with some of the biggest challenges that you’re currently facing.</a:t>
            </a:r>
          </a:p>
          <a:p>
            <a:endParaRPr lang="en-US" dirty="0"/>
          </a:p>
          <a:p>
            <a:r>
              <a:rPr lang="en-US" dirty="0"/>
              <a:t>Social Buzz has reached huge scale in recent years to become recognized as a global unicorn company. We are here to help you manage this scale and guide you in the right direction.</a:t>
            </a:r>
          </a:p>
          <a:p>
            <a:endParaRPr lang="en-US" dirty="0"/>
          </a:p>
          <a:p>
            <a:r>
              <a:rPr lang="en-US" dirty="0"/>
              <a:t>Firstly, we will be doing an audit of your big data practice and sharing best practices and industry experiences. Secondly, we will be guiding you through a successful IPO of which we have deep expertise and knowledge of within our team. Finally, we have conducted an analysis of your data to find insights regarding  your top 5 popular content categories.</a:t>
            </a:r>
          </a:p>
        </p:txBody>
      </p:sp>
      <p:sp>
        <p:nvSpPr>
          <p:cNvPr id="4" name="Slide Number Placeholder 3"/>
          <p:cNvSpPr>
            <a:spLocks noGrp="1"/>
          </p:cNvSpPr>
          <p:nvPr>
            <p:ph type="sldNum" sz="quarter" idx="5"/>
          </p:nvPr>
        </p:nvSpPr>
        <p:spPr/>
        <p:txBody>
          <a:bodyPr/>
          <a:lstStyle/>
          <a:p>
            <a:fld id="{A2CE10B9-845C-4B88-B33F-B7734F03D819}" type="slidenum">
              <a:rPr lang="en-US" smtClean="0"/>
              <a:t>3</a:t>
            </a:fld>
            <a:endParaRPr lang="en-US"/>
          </a:p>
        </p:txBody>
      </p:sp>
    </p:spTree>
    <p:extLst>
      <p:ext uri="{BB962C8B-B14F-4D97-AF65-F5344CB8AC3E}">
        <p14:creationId xmlns:p14="http://schemas.microsoft.com/office/powerpoint/2010/main" val="1084870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the last point I mentioned in the last slide, this is what the Data Analytics team has been specifically focused on.</a:t>
            </a:r>
          </a:p>
          <a:p>
            <a:endParaRPr lang="en-US" dirty="0"/>
          </a:p>
          <a:p>
            <a:r>
              <a:rPr lang="en-US" dirty="0"/>
              <a:t>Clearly with such grand scale, this comes with lots of data and with such vast amounts of data comes challenges.</a:t>
            </a:r>
          </a:p>
          <a:p>
            <a:endParaRPr lang="en-US" dirty="0"/>
          </a:p>
          <a:p>
            <a:r>
              <a:rPr lang="en-US" dirty="0"/>
              <a:t>To give a background on how much data you’ve been creating:</a:t>
            </a:r>
          </a:p>
          <a:p>
            <a:r>
              <a:rPr lang="en-US" dirty="0"/>
              <a:t>-You told us that your platform receives over 100,000 daily posts which amounts to 3m posts monthly and  36.5m posts annually, of which, this is all unstructured data making it very hard to make sense of.</a:t>
            </a:r>
          </a:p>
          <a:p>
            <a:endParaRPr lang="en-US" dirty="0"/>
          </a:p>
          <a:p>
            <a:r>
              <a:rPr lang="en-US" dirty="0"/>
              <a:t>In this day and age, content is king. Look at some of the biggest global content platforms like </a:t>
            </a:r>
            <a:r>
              <a:rPr lang="en-US" dirty="0" err="1"/>
              <a:t>Youtube</a:t>
            </a:r>
            <a:r>
              <a:rPr lang="en-US" dirty="0"/>
              <a:t>, Facebook, Netflix </a:t>
            </a:r>
            <a:r>
              <a:rPr lang="en-US" dirty="0" err="1"/>
              <a:t>etc</a:t>
            </a:r>
            <a:r>
              <a:rPr lang="en-US" dirty="0"/>
              <a:t>… Their major forte is content business.</a:t>
            </a:r>
          </a:p>
          <a:p>
            <a:endParaRPr lang="en-US" dirty="0"/>
          </a:p>
          <a:p>
            <a:r>
              <a:rPr lang="en-US" dirty="0"/>
              <a:t>How can we capitalize on it where there is so much?</a:t>
            </a:r>
          </a:p>
          <a:p>
            <a:endParaRPr lang="en-US" dirty="0"/>
          </a:p>
          <a:p>
            <a:r>
              <a:rPr lang="en-US" dirty="0"/>
              <a:t>Its not just all about harvesting as much content as possible. The real value is in understanding and crunching the content to gain a deeper understanding of your audience and to therefore provide a more personalized and enjoyable experience.</a:t>
            </a:r>
          </a:p>
          <a:p>
            <a:endParaRPr lang="en-US" dirty="0"/>
          </a:p>
          <a:p>
            <a:r>
              <a:rPr lang="en-US" dirty="0"/>
              <a:t>This is where our data analytics experience comes in, with the insights that we’ve uncovered from this task. We can show you exactly how to take analytics to scale production.</a:t>
            </a:r>
          </a:p>
        </p:txBody>
      </p:sp>
      <p:sp>
        <p:nvSpPr>
          <p:cNvPr id="4" name="Slide Number Placeholder 3"/>
          <p:cNvSpPr>
            <a:spLocks noGrp="1"/>
          </p:cNvSpPr>
          <p:nvPr>
            <p:ph type="sldNum" sz="quarter" idx="5"/>
          </p:nvPr>
        </p:nvSpPr>
        <p:spPr/>
        <p:txBody>
          <a:bodyPr/>
          <a:lstStyle/>
          <a:p>
            <a:fld id="{A2CE10B9-845C-4B88-B33F-B7734F03D819}" type="slidenum">
              <a:rPr lang="en-US" smtClean="0"/>
              <a:t>4</a:t>
            </a:fld>
            <a:endParaRPr lang="en-US"/>
          </a:p>
        </p:txBody>
      </p:sp>
    </p:spTree>
    <p:extLst>
      <p:ext uri="{BB962C8B-B14F-4D97-AF65-F5344CB8AC3E}">
        <p14:creationId xmlns:p14="http://schemas.microsoft.com/office/powerpoint/2010/main" val="2438431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experience, we have a large data analytics staff at Accenture but we had a team of 3 people primarily focusing on this task. </a:t>
            </a:r>
          </a:p>
          <a:p>
            <a:endParaRPr lang="en-US" dirty="0"/>
          </a:p>
          <a:p>
            <a:r>
              <a:rPr lang="en-US" dirty="0"/>
              <a:t>Andrew Fleming is our Chief Technical Architect and his expertise really helped to guide the team to produce high quality analysis.</a:t>
            </a:r>
          </a:p>
          <a:p>
            <a:endParaRPr lang="en-US" dirty="0"/>
          </a:p>
          <a:p>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endParaRPr lang="en-US" dirty="0"/>
          </a:p>
          <a:p>
            <a:r>
              <a:rPr lang="en-US" dirty="0"/>
              <a:t>Myself, Franklin Obiefule, who was solely responsible for taking leadership guidance and delivering high quality insights from the raw datasets and turning them into business decisions.</a:t>
            </a:r>
          </a:p>
        </p:txBody>
      </p:sp>
      <p:sp>
        <p:nvSpPr>
          <p:cNvPr id="4" name="Slide Number Placeholder 3"/>
          <p:cNvSpPr>
            <a:spLocks noGrp="1"/>
          </p:cNvSpPr>
          <p:nvPr>
            <p:ph type="sldNum" sz="quarter" idx="5"/>
          </p:nvPr>
        </p:nvSpPr>
        <p:spPr/>
        <p:txBody>
          <a:bodyPr/>
          <a:lstStyle/>
          <a:p>
            <a:fld id="{A2CE10B9-845C-4B88-B33F-B7734F03D819}" type="slidenum">
              <a:rPr lang="en-US" smtClean="0"/>
              <a:t>5</a:t>
            </a:fld>
            <a:endParaRPr lang="en-US"/>
          </a:p>
        </p:txBody>
      </p:sp>
    </p:spTree>
    <p:extLst>
      <p:ext uri="{BB962C8B-B14F-4D97-AF65-F5344CB8AC3E}">
        <p14:creationId xmlns:p14="http://schemas.microsoft.com/office/powerpoint/2010/main" val="229855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we tackle the problem?</a:t>
            </a:r>
          </a:p>
          <a:p>
            <a:r>
              <a:rPr lang="en-US" dirty="0"/>
              <a:t>Well, we approached it in 5 steps:</a:t>
            </a:r>
          </a:p>
          <a:p>
            <a:pPr marL="228600" indent="-228600">
              <a:buAutoNum type="arabicPeriod"/>
            </a:pPr>
            <a:r>
              <a:rPr lang="en-US" dirty="0"/>
              <a:t>Data</a:t>
            </a:r>
            <a:r>
              <a:rPr lang="en-US" baseline="0" dirty="0"/>
              <a:t> Understanding- the key to success in any data project is to understand the data in detail. So we took time to understand the data model and domain of your business.</a:t>
            </a:r>
          </a:p>
          <a:p>
            <a:pPr marL="228600" indent="-228600">
              <a:buAutoNum type="arabicPeriod"/>
            </a:pPr>
            <a:endParaRPr lang="en-US" baseline="0" dirty="0"/>
          </a:p>
          <a:p>
            <a:pPr marL="228600" indent="-228600">
              <a:buAutoNum type="arabicPeriod"/>
            </a:pPr>
            <a:r>
              <a:rPr lang="en-US" baseline="0" dirty="0"/>
              <a:t>Data Cleaning- We cleaned the available datasets and thought about what an ideal dataset should look like for this problem.</a:t>
            </a:r>
          </a:p>
          <a:p>
            <a:pPr marL="228600" indent="-228600">
              <a:buAutoNum type="arabicPeriod"/>
            </a:pPr>
            <a:endParaRPr lang="en-US" baseline="0" dirty="0"/>
          </a:p>
          <a:p>
            <a:pPr marL="228600" indent="-228600">
              <a:buAutoNum type="arabicPeriod"/>
            </a:pPr>
            <a:r>
              <a:rPr lang="en-US" baseline="0" dirty="0"/>
              <a:t>Data </a:t>
            </a:r>
            <a:r>
              <a:rPr lang="en-US" baseline="0" dirty="0" err="1"/>
              <a:t>Modelling</a:t>
            </a:r>
            <a:r>
              <a:rPr lang="en-US" baseline="0" dirty="0"/>
              <a:t>- After ensuring the data was clean for analysis, we needed to model and process this data into a dataset that can precisely answer the business questions and produce the results needed.</a:t>
            </a:r>
          </a:p>
          <a:p>
            <a:pPr marL="228600" indent="-228600">
              <a:buAutoNum type="arabicPeriod"/>
            </a:pPr>
            <a:endParaRPr lang="en-US" baseline="0" dirty="0"/>
          </a:p>
          <a:p>
            <a:pPr marL="228600" indent="-228600">
              <a:buAutoNum type="arabicPeriod"/>
            </a:pPr>
            <a:r>
              <a:rPr lang="en-US" baseline="0" dirty="0"/>
              <a:t>Data Analysis- With our new dataset, we used our analytical expertise to uncover insights from this dataset and produce visualizations that describe the insights.</a:t>
            </a:r>
          </a:p>
          <a:p>
            <a:pPr marL="228600" indent="-228600">
              <a:buAutoNum type="arabicPeriod"/>
            </a:pPr>
            <a:endParaRPr lang="en-US" baseline="0" dirty="0"/>
          </a:p>
          <a:p>
            <a:pPr marL="228600" indent="-228600">
              <a:buAutoNum type="arabicPeriod"/>
            </a:pPr>
            <a:r>
              <a:rPr lang="en-US" baseline="0" dirty="0"/>
              <a:t>Finally, we used these insights to unlock business decisions and make recommendations for next step.</a:t>
            </a:r>
            <a:endParaRPr lang="en-US" dirty="0"/>
          </a:p>
        </p:txBody>
      </p:sp>
      <p:sp>
        <p:nvSpPr>
          <p:cNvPr id="4" name="Slide Number Placeholder 3"/>
          <p:cNvSpPr>
            <a:spLocks noGrp="1"/>
          </p:cNvSpPr>
          <p:nvPr>
            <p:ph type="sldNum" sz="quarter" idx="10"/>
          </p:nvPr>
        </p:nvSpPr>
        <p:spPr/>
        <p:txBody>
          <a:bodyPr/>
          <a:lstStyle/>
          <a:p>
            <a:fld id="{A2CE10B9-845C-4B88-B33F-B7734F03D819}" type="slidenum">
              <a:rPr lang="en-US" smtClean="0"/>
              <a:t>6</a:t>
            </a:fld>
            <a:endParaRPr lang="en-US"/>
          </a:p>
        </p:txBody>
      </p:sp>
    </p:spTree>
    <p:extLst>
      <p:ext uri="{BB962C8B-B14F-4D97-AF65-F5344CB8AC3E}">
        <p14:creationId xmlns:p14="http://schemas.microsoft.com/office/powerpoint/2010/main" val="330108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dataset,</a:t>
            </a:r>
            <a:r>
              <a:rPr lang="en-US" baseline="0" dirty="0"/>
              <a:t> we discovered that you had 16 unique categories of posts across your sample dataset. This includes things such as Food, Science and Animals.</a:t>
            </a:r>
          </a:p>
          <a:p>
            <a:endParaRPr lang="en-US" baseline="0" dirty="0"/>
          </a:p>
          <a:p>
            <a:r>
              <a:rPr lang="en-US" baseline="0" dirty="0"/>
              <a:t>Also, the animal category had the highest number of reactions, 1738! People obviously like animals.</a:t>
            </a:r>
          </a:p>
          <a:p>
            <a:endParaRPr lang="en-US" baseline="0" dirty="0"/>
          </a:p>
          <a:p>
            <a:r>
              <a:rPr lang="en-US" baseline="0" dirty="0"/>
              <a:t>The total reactions between June 2020 and June 2021 is 23518 averaging 1809 reactions per month.</a:t>
            </a:r>
          </a:p>
        </p:txBody>
      </p:sp>
      <p:sp>
        <p:nvSpPr>
          <p:cNvPr id="4" name="Slide Number Placeholder 3"/>
          <p:cNvSpPr>
            <a:spLocks noGrp="1"/>
          </p:cNvSpPr>
          <p:nvPr>
            <p:ph type="sldNum" sz="quarter" idx="10"/>
          </p:nvPr>
        </p:nvSpPr>
        <p:spPr/>
        <p:txBody>
          <a:bodyPr/>
          <a:lstStyle/>
          <a:p>
            <a:fld id="{A2CE10B9-845C-4B88-B33F-B7734F03D819}" type="slidenum">
              <a:rPr lang="en-US" smtClean="0"/>
              <a:t>7</a:t>
            </a:fld>
            <a:endParaRPr lang="en-US"/>
          </a:p>
        </p:txBody>
      </p:sp>
    </p:spTree>
    <p:extLst>
      <p:ext uri="{BB962C8B-B14F-4D97-AF65-F5344CB8AC3E}">
        <p14:creationId xmlns:p14="http://schemas.microsoft.com/office/powerpoint/2010/main" val="389473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analysis, you can see that the top 5 category of posts were</a:t>
            </a:r>
            <a:r>
              <a:rPr lang="en-US" baseline="0" dirty="0"/>
              <a:t> animal, food, healthy eating, science and technology.</a:t>
            </a:r>
          </a:p>
          <a:p>
            <a:endParaRPr lang="en-US" baseline="0" dirty="0"/>
          </a:p>
          <a:p>
            <a:r>
              <a:rPr lang="en-US" baseline="0" dirty="0"/>
              <a:t>Animals had an aggregate popularity score of around of 68,624. It is also interesting to see both food and healthy eating within the top 5. It really shows food is a highly engaging content category. Healthy eating ranks slightly higher than food, so perhaps your user base may be skewed towards healthy eaters and health conscious people.</a:t>
            </a:r>
          </a:p>
          <a:p>
            <a:endParaRPr lang="en-US" baseline="0" dirty="0"/>
          </a:p>
          <a:p>
            <a:r>
              <a:rPr lang="en-US" baseline="0" dirty="0"/>
              <a:t>Finally, its also interesting to see science and technology too. This may suggest that people enjoy consuming factual content and snippets of content that they can learn something from.</a:t>
            </a:r>
            <a:endParaRPr lang="en-US" dirty="0"/>
          </a:p>
        </p:txBody>
      </p:sp>
      <p:sp>
        <p:nvSpPr>
          <p:cNvPr id="4" name="Slide Number Placeholder 3"/>
          <p:cNvSpPr>
            <a:spLocks noGrp="1"/>
          </p:cNvSpPr>
          <p:nvPr>
            <p:ph type="sldNum" sz="quarter" idx="10"/>
          </p:nvPr>
        </p:nvSpPr>
        <p:spPr/>
        <p:txBody>
          <a:bodyPr/>
          <a:lstStyle/>
          <a:p>
            <a:fld id="{A2CE10B9-845C-4B88-B33F-B7734F03D819}" type="slidenum">
              <a:rPr lang="en-US" smtClean="0"/>
              <a:t>8</a:t>
            </a:fld>
            <a:endParaRPr lang="en-US"/>
          </a:p>
        </p:txBody>
      </p:sp>
    </p:spTree>
    <p:extLst>
      <p:ext uri="{BB962C8B-B14F-4D97-AF65-F5344CB8AC3E}">
        <p14:creationId xmlns:p14="http://schemas.microsoft.com/office/powerpoint/2010/main" val="34307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see from this pie chart that the percentage difference between the top 5 categories is quite little. The difference between the most popular category, Animals, and the second most popular category, science, is the largest gap which equals 1%.</a:t>
            </a:r>
          </a:p>
          <a:p>
            <a:endParaRPr lang="en-US" baseline="0" dirty="0"/>
          </a:p>
          <a:p>
            <a:r>
              <a:rPr lang="en-US" baseline="0"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 used to govern the content on the platform gives a fair balance to the content categories.</a:t>
            </a:r>
            <a:endParaRPr lang="en-US" dirty="0"/>
          </a:p>
        </p:txBody>
      </p:sp>
      <p:sp>
        <p:nvSpPr>
          <p:cNvPr id="4" name="Slide Number Placeholder 3"/>
          <p:cNvSpPr>
            <a:spLocks noGrp="1"/>
          </p:cNvSpPr>
          <p:nvPr>
            <p:ph type="sldNum" sz="quarter" idx="10"/>
          </p:nvPr>
        </p:nvSpPr>
        <p:spPr/>
        <p:txBody>
          <a:bodyPr/>
          <a:lstStyle/>
          <a:p>
            <a:fld id="{A2CE10B9-845C-4B88-B33F-B7734F03D819}" type="slidenum">
              <a:rPr lang="en-US" smtClean="0"/>
              <a:t>9</a:t>
            </a:fld>
            <a:endParaRPr lang="en-US"/>
          </a:p>
        </p:txBody>
      </p:sp>
    </p:spTree>
    <p:extLst>
      <p:ext uri="{BB962C8B-B14F-4D97-AF65-F5344CB8AC3E}">
        <p14:creationId xmlns:p14="http://schemas.microsoft.com/office/powerpoint/2010/main" val="679029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10/19/2024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10/19/2024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10/19/2024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8.xml"/><Relationship Id="rId7" Type="http://schemas.openxmlformats.org/officeDocument/2006/relationships/image" Target="../media/image10.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2.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13.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8951" y="2232214"/>
            <a:ext cx="6815669" cy="1277470"/>
          </a:xfrm>
        </p:spPr>
        <p:txBody>
          <a:bodyPr/>
          <a:lstStyle/>
          <a:p>
            <a:r>
              <a:rPr lang="en-US" sz="4400" dirty="0">
                <a:solidFill>
                  <a:srgbClr val="FF0000"/>
                </a:solidFill>
              </a:rPr>
              <a:t>Top 5 categories of Social Media Buzz</a:t>
            </a:r>
          </a:p>
        </p:txBody>
      </p:sp>
      <p:pic>
        <p:nvPicPr>
          <p:cNvPr id="3" name="slide 1 audio">
            <a:hlinkClick r:id="" action="ppaction://media"/>
            <a:extLst>
              <a:ext uri="{FF2B5EF4-FFF2-40B4-BE49-F238E27FC236}">
                <a16:creationId xmlns:a16="http://schemas.microsoft.com/office/drawing/2014/main" xmlns="" id="{FB74BCD7-4F33-4217-B172-0224C9F0C4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rot="10800000" flipV="1">
            <a:off x="10255093" y="5544763"/>
            <a:ext cx="609600" cy="552311"/>
          </a:xfrm>
          <a:prstGeom prst="rect">
            <a:avLst/>
          </a:prstGeom>
        </p:spPr>
      </p:pic>
    </p:spTree>
    <p:extLst>
      <p:ext uri="{BB962C8B-B14F-4D97-AF65-F5344CB8AC3E}">
        <p14:creationId xmlns:p14="http://schemas.microsoft.com/office/powerpoint/2010/main" val="188405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75387B-F8A0-4B78-ACD3-413855104DE3}"/>
              </a:ext>
            </a:extLst>
          </p:cNvPr>
          <p:cNvSpPr>
            <a:spLocks noGrp="1"/>
          </p:cNvSpPr>
          <p:nvPr>
            <p:ph type="title"/>
          </p:nvPr>
        </p:nvSpPr>
        <p:spPr/>
        <p:txBody>
          <a:bodyPr/>
          <a:lstStyle/>
          <a:p>
            <a:r>
              <a:rPr lang="en-US" dirty="0">
                <a:solidFill>
                  <a:srgbClr val="FF0000"/>
                </a:solidFill>
              </a:rPr>
              <a:t>ANALYSIS &amp; INSIGHTS</a:t>
            </a:r>
          </a:p>
        </p:txBody>
      </p:sp>
      <p:sp>
        <p:nvSpPr>
          <p:cNvPr id="3" name="Content Placeholder 2">
            <a:extLst>
              <a:ext uri="{FF2B5EF4-FFF2-40B4-BE49-F238E27FC236}">
                <a16:creationId xmlns:a16="http://schemas.microsoft.com/office/drawing/2014/main" xmlns="" id="{C88CF197-96D9-4E18-8DD5-C9D673AB0120}"/>
              </a:ext>
            </a:extLst>
          </p:cNvPr>
          <p:cNvSpPr>
            <a:spLocks noGrp="1"/>
          </p:cNvSpPr>
          <p:nvPr>
            <p:ph idx="1"/>
          </p:nvPr>
        </p:nvSpPr>
        <p:spPr/>
        <p:txBody>
          <a:bodyPr/>
          <a:lstStyle/>
          <a:p>
            <a:r>
              <a:rPr lang="en-US" dirty="0">
                <a:solidFill>
                  <a:srgbClr val="00B050"/>
                </a:solidFill>
              </a:rPr>
              <a:t>Animals and science are the top 2 categories showing people enjoy “real-life” and factual content.</a:t>
            </a:r>
          </a:p>
          <a:p>
            <a:r>
              <a:rPr lang="en-US" dirty="0">
                <a:solidFill>
                  <a:srgbClr val="00B050"/>
                </a:solidFill>
              </a:rPr>
              <a:t>Since food and healthy eating are among top 5 categories, a campaign with food and healthy eating brands could boost user engagement.</a:t>
            </a:r>
          </a:p>
          <a:p>
            <a:endParaRPr lang="en-US" dirty="0"/>
          </a:p>
        </p:txBody>
      </p:sp>
      <p:pic>
        <p:nvPicPr>
          <p:cNvPr id="4" name="SLIDE 10">
            <a:hlinkClick r:id="" action="ppaction://media"/>
            <a:extLst>
              <a:ext uri="{FF2B5EF4-FFF2-40B4-BE49-F238E27FC236}">
                <a16:creationId xmlns:a16="http://schemas.microsoft.com/office/drawing/2014/main" xmlns="" id="{F5A75AF0-9F3E-4CE5-955E-B3A38235C3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43292" y="4847493"/>
            <a:ext cx="609600" cy="609600"/>
          </a:xfrm>
          <a:prstGeom prst="rect">
            <a:avLst/>
          </a:prstGeom>
        </p:spPr>
      </p:pic>
    </p:spTree>
    <p:extLst>
      <p:ext uri="{BB962C8B-B14F-4D97-AF65-F5344CB8AC3E}">
        <p14:creationId xmlns:p14="http://schemas.microsoft.com/office/powerpoint/2010/main" val="209327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04C888-1949-4F05-9BBA-3333DAE3523E}"/>
              </a:ext>
            </a:extLst>
          </p:cNvPr>
          <p:cNvSpPr>
            <a:spLocks noGrp="1"/>
          </p:cNvSpPr>
          <p:nvPr>
            <p:ph type="title"/>
          </p:nvPr>
        </p:nvSpPr>
        <p:spPr/>
        <p:txBody>
          <a:bodyPr/>
          <a:lstStyle/>
          <a:p>
            <a:r>
              <a:rPr lang="en-US" dirty="0">
                <a:solidFill>
                  <a:srgbClr val="FF0000"/>
                </a:solidFill>
              </a:rPr>
              <a:t>SUMMARY</a:t>
            </a:r>
          </a:p>
        </p:txBody>
      </p:sp>
      <p:sp>
        <p:nvSpPr>
          <p:cNvPr id="3" name="Content Placeholder 2">
            <a:extLst>
              <a:ext uri="{FF2B5EF4-FFF2-40B4-BE49-F238E27FC236}">
                <a16:creationId xmlns:a16="http://schemas.microsoft.com/office/drawing/2014/main" xmlns="" id="{2ECA90C0-CE41-4B75-8871-2812B234FF78}"/>
              </a:ext>
            </a:extLst>
          </p:cNvPr>
          <p:cNvSpPr>
            <a:spLocks noGrp="1"/>
          </p:cNvSpPr>
          <p:nvPr>
            <p:ph idx="1"/>
          </p:nvPr>
        </p:nvSpPr>
        <p:spPr/>
        <p:txBody>
          <a:bodyPr>
            <a:normAutofit fontScale="92500"/>
          </a:bodyPr>
          <a:lstStyle/>
          <a:p>
            <a:r>
              <a:rPr lang="en-US" dirty="0">
                <a:solidFill>
                  <a:srgbClr val="00B050"/>
                </a:solidFill>
              </a:rPr>
              <a:t>Animals and science are the top 2 categories showing people enjoy “real-life” and factual content.</a:t>
            </a:r>
          </a:p>
          <a:p>
            <a:r>
              <a:rPr lang="en-US" dirty="0">
                <a:solidFill>
                  <a:srgbClr val="00B050"/>
                </a:solidFill>
              </a:rPr>
              <a:t>Since food and healthy eating are popular categories, insights from this could be used to boost engagement. For example, you could run a campaign with content focused on this category or work with healthy eating brands to promote content.</a:t>
            </a:r>
          </a:p>
          <a:p>
            <a:r>
              <a:rPr lang="en-US" dirty="0">
                <a:solidFill>
                  <a:srgbClr val="00B050"/>
                </a:solidFill>
              </a:rPr>
              <a:t>We are ready to take it to the next stage and we have the expertise within Accenture to help you realize these kind of insights in production across your organization and in real time. We would love to help you with this.</a:t>
            </a:r>
          </a:p>
        </p:txBody>
      </p:sp>
      <p:pic>
        <p:nvPicPr>
          <p:cNvPr id="4" name="SLIDE 11">
            <a:hlinkClick r:id="" action="ppaction://media"/>
            <a:extLst>
              <a:ext uri="{FF2B5EF4-FFF2-40B4-BE49-F238E27FC236}">
                <a16:creationId xmlns:a16="http://schemas.microsoft.com/office/drawing/2014/main" xmlns="" id="{680C904E-7C1F-44BE-9349-980E895E20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77753" y="5058507"/>
            <a:ext cx="609600" cy="609600"/>
          </a:xfrm>
          <a:prstGeom prst="rect">
            <a:avLst/>
          </a:prstGeom>
        </p:spPr>
      </p:pic>
    </p:spTree>
    <p:extLst>
      <p:ext uri="{BB962C8B-B14F-4D97-AF65-F5344CB8AC3E}">
        <p14:creationId xmlns:p14="http://schemas.microsoft.com/office/powerpoint/2010/main" val="131983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7D1544-BBF1-4055-97E5-FFA681D92277}"/>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xmlns="" id="{9F9D4E58-092E-4201-9472-A4BC35050DDC}"/>
              </a:ext>
            </a:extLst>
          </p:cNvPr>
          <p:cNvPicPr>
            <a:picLocks noGrp="1" noChangeAspect="1"/>
          </p:cNvPicPr>
          <p:nvPr>
            <p:ph idx="1"/>
          </p:nvPr>
        </p:nvPicPr>
        <p:blipFill>
          <a:blip r:embed="rId2"/>
          <a:stretch>
            <a:fillRect/>
          </a:stretch>
        </p:blipFill>
        <p:spPr>
          <a:xfrm>
            <a:off x="718703" y="982132"/>
            <a:ext cx="10441665" cy="5267082"/>
          </a:xfrm>
        </p:spPr>
      </p:pic>
    </p:spTree>
    <p:extLst>
      <p:ext uri="{BB962C8B-B14F-4D97-AF65-F5344CB8AC3E}">
        <p14:creationId xmlns:p14="http://schemas.microsoft.com/office/powerpoint/2010/main" val="196889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069" y="2850775"/>
            <a:ext cx="8158688" cy="847165"/>
          </a:xfrm>
        </p:spPr>
        <p:txBody>
          <a:bodyPr/>
          <a:lstStyle/>
          <a:p>
            <a:pPr algn="l"/>
            <a:r>
              <a:rPr lang="en-US" dirty="0">
                <a:solidFill>
                  <a:srgbClr val="FF0000"/>
                </a:solidFill>
              </a:rPr>
              <a:t>Todays Agenda</a:t>
            </a:r>
          </a:p>
        </p:txBody>
      </p:sp>
      <p:sp>
        <p:nvSpPr>
          <p:cNvPr id="3" name="Text Placeholder 2"/>
          <p:cNvSpPr>
            <a:spLocks noGrp="1"/>
          </p:cNvSpPr>
          <p:nvPr>
            <p:ph type="body" idx="1"/>
          </p:nvPr>
        </p:nvSpPr>
        <p:spPr>
          <a:xfrm>
            <a:off x="1707776" y="3697941"/>
            <a:ext cx="8465981" cy="2514600"/>
          </a:xfrm>
        </p:spPr>
        <p:txBody>
          <a:bodyPr>
            <a:normAutofit lnSpcReduction="10000"/>
          </a:bodyPr>
          <a:lstStyle/>
          <a:p>
            <a:pPr marL="342900" indent="-342900" algn="l">
              <a:buFont typeface="Wingdings" panose="05000000000000000000" pitchFamily="2" charset="2"/>
              <a:buChar char="ü"/>
            </a:pPr>
            <a:r>
              <a:rPr lang="en-US" sz="2000" dirty="0">
                <a:solidFill>
                  <a:srgbClr val="00B050"/>
                </a:solidFill>
              </a:rPr>
              <a:t>Project Recap</a:t>
            </a:r>
          </a:p>
          <a:p>
            <a:pPr marL="342900" indent="-342900" algn="l">
              <a:buFont typeface="Wingdings" panose="05000000000000000000" pitchFamily="2" charset="2"/>
              <a:buChar char="ü"/>
            </a:pPr>
            <a:r>
              <a:rPr lang="en-US" sz="2000" dirty="0">
                <a:solidFill>
                  <a:srgbClr val="00B050"/>
                </a:solidFill>
              </a:rPr>
              <a:t>Problem</a:t>
            </a:r>
          </a:p>
          <a:p>
            <a:pPr marL="342900" indent="-342900" algn="l">
              <a:buFont typeface="Wingdings" panose="05000000000000000000" pitchFamily="2" charset="2"/>
              <a:buChar char="ü"/>
            </a:pPr>
            <a:r>
              <a:rPr lang="en-US" sz="2000" dirty="0">
                <a:solidFill>
                  <a:srgbClr val="00B050"/>
                </a:solidFill>
              </a:rPr>
              <a:t>The Analytics Team</a:t>
            </a:r>
          </a:p>
          <a:p>
            <a:pPr marL="342900" indent="-342900" algn="l">
              <a:buFont typeface="Wingdings" panose="05000000000000000000" pitchFamily="2" charset="2"/>
              <a:buChar char="ü"/>
            </a:pPr>
            <a:r>
              <a:rPr lang="en-US" sz="2000" dirty="0">
                <a:solidFill>
                  <a:srgbClr val="00B050"/>
                </a:solidFill>
              </a:rPr>
              <a:t>Process</a:t>
            </a:r>
          </a:p>
          <a:p>
            <a:pPr marL="342900" indent="-342900" algn="l">
              <a:buFont typeface="Wingdings" panose="05000000000000000000" pitchFamily="2" charset="2"/>
              <a:buChar char="ü"/>
            </a:pPr>
            <a:r>
              <a:rPr lang="en-US" sz="2000" dirty="0">
                <a:solidFill>
                  <a:srgbClr val="00B050"/>
                </a:solidFill>
              </a:rPr>
              <a:t>Insights</a:t>
            </a:r>
          </a:p>
          <a:p>
            <a:pPr marL="342900" indent="-342900" algn="l">
              <a:buFont typeface="Wingdings" panose="05000000000000000000" pitchFamily="2" charset="2"/>
              <a:buChar char="ü"/>
            </a:pPr>
            <a:r>
              <a:rPr lang="en-US" sz="2000" dirty="0">
                <a:solidFill>
                  <a:srgbClr val="00B050"/>
                </a:solidFill>
              </a:rPr>
              <a:t>Summary</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p:txBody>
      </p:sp>
      <p:pic>
        <p:nvPicPr>
          <p:cNvPr id="4" name="SLIDE 2">
            <a:hlinkClick r:id="" action="ppaction://media"/>
            <a:extLst>
              <a:ext uri="{FF2B5EF4-FFF2-40B4-BE49-F238E27FC236}">
                <a16:creationId xmlns:a16="http://schemas.microsoft.com/office/drawing/2014/main" xmlns="" id="{F4B03329-08AE-4C6D-82D3-1AA5C9691B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32277" y="4847492"/>
            <a:ext cx="609600" cy="609600"/>
          </a:xfrm>
          <a:prstGeom prst="rect">
            <a:avLst/>
          </a:prstGeom>
        </p:spPr>
      </p:pic>
    </p:spTree>
    <p:extLst>
      <p:ext uri="{BB962C8B-B14F-4D97-AF65-F5344CB8AC3E}">
        <p14:creationId xmlns:p14="http://schemas.microsoft.com/office/powerpoint/2010/main" val="361306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069" y="2783540"/>
            <a:ext cx="8158688" cy="954741"/>
          </a:xfrm>
        </p:spPr>
        <p:txBody>
          <a:bodyPr>
            <a:normAutofit/>
          </a:bodyPr>
          <a:lstStyle/>
          <a:p>
            <a:pPr algn="l"/>
            <a:r>
              <a:rPr lang="en-US" dirty="0">
                <a:solidFill>
                  <a:srgbClr val="FF0000"/>
                </a:solidFill>
              </a:rPr>
              <a:t>Project Recap</a:t>
            </a:r>
          </a:p>
        </p:txBody>
      </p:sp>
      <p:sp>
        <p:nvSpPr>
          <p:cNvPr id="3" name="Text Placeholder 2"/>
          <p:cNvSpPr>
            <a:spLocks noGrp="1"/>
          </p:cNvSpPr>
          <p:nvPr>
            <p:ph type="body" idx="1"/>
          </p:nvPr>
        </p:nvSpPr>
        <p:spPr>
          <a:xfrm>
            <a:off x="2015067" y="3738282"/>
            <a:ext cx="8158690" cy="2487706"/>
          </a:xfrm>
        </p:spPr>
        <p:txBody>
          <a:bodyPr>
            <a:normAutofit lnSpcReduction="10000"/>
          </a:bodyPr>
          <a:lstStyle/>
          <a:p>
            <a:pPr algn="l"/>
            <a:r>
              <a:rPr lang="en-US" sz="2000" dirty="0">
                <a:solidFill>
                  <a:srgbClr val="00B050"/>
                </a:solidFill>
              </a:rPr>
              <a:t>Social Media Buzz, a social media and content creation company needs an advisory expertise to oversee their scaling process effectively.</a:t>
            </a:r>
          </a:p>
          <a:p>
            <a:pPr algn="l"/>
            <a:r>
              <a:rPr lang="en-US" sz="2000" dirty="0">
                <a:solidFill>
                  <a:srgbClr val="00B050"/>
                </a:solidFill>
              </a:rPr>
              <a:t>ACCENTURE aims to achieve 3 main objectives:</a:t>
            </a:r>
          </a:p>
          <a:p>
            <a:pPr marL="342900" indent="-342900" algn="l">
              <a:buFont typeface="+mj-lt"/>
              <a:buAutoNum type="arabicPeriod"/>
            </a:pPr>
            <a:r>
              <a:rPr lang="en-US" sz="2000" dirty="0">
                <a:solidFill>
                  <a:srgbClr val="00B050"/>
                </a:solidFill>
              </a:rPr>
              <a:t>Audit of their big data practice</a:t>
            </a:r>
          </a:p>
          <a:p>
            <a:pPr marL="342900" indent="-342900" algn="l">
              <a:buFont typeface="+mj-lt"/>
              <a:buAutoNum type="arabicPeriod"/>
            </a:pPr>
            <a:r>
              <a:rPr lang="en-US" sz="2000" dirty="0">
                <a:solidFill>
                  <a:srgbClr val="00B050"/>
                </a:solidFill>
              </a:rPr>
              <a:t>Recommendations of a successful IPO</a:t>
            </a:r>
          </a:p>
          <a:p>
            <a:pPr marL="342900" indent="-342900" algn="l">
              <a:buFont typeface="+mj-lt"/>
              <a:buAutoNum type="arabicPeriod"/>
            </a:pPr>
            <a:r>
              <a:rPr lang="en-US" sz="2000" dirty="0">
                <a:solidFill>
                  <a:srgbClr val="00B050"/>
                </a:solidFill>
              </a:rPr>
              <a:t>Analysis of content categories that highlight the top 5 categories</a:t>
            </a:r>
          </a:p>
          <a:p>
            <a:endParaRPr lang="en-US" dirty="0"/>
          </a:p>
        </p:txBody>
      </p:sp>
      <p:pic>
        <p:nvPicPr>
          <p:cNvPr id="4" name="SLIDE 3">
            <a:hlinkClick r:id="" action="ppaction://media"/>
            <a:extLst>
              <a:ext uri="{FF2B5EF4-FFF2-40B4-BE49-F238E27FC236}">
                <a16:creationId xmlns:a16="http://schemas.microsoft.com/office/drawing/2014/main" xmlns="" id="{33D11BB2-3E1B-47B8-A408-28EC439899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00034" y="4982135"/>
            <a:ext cx="609600" cy="609600"/>
          </a:xfrm>
          <a:prstGeom prst="rect">
            <a:avLst/>
          </a:prstGeom>
        </p:spPr>
      </p:pic>
    </p:spTree>
    <p:extLst>
      <p:ext uri="{BB962C8B-B14F-4D97-AF65-F5344CB8AC3E}">
        <p14:creationId xmlns:p14="http://schemas.microsoft.com/office/powerpoint/2010/main" val="372180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1479176"/>
            <a:ext cx="9601196" cy="914400"/>
          </a:xfrm>
        </p:spPr>
        <p:txBody>
          <a:bodyPr/>
          <a:lstStyle/>
          <a:p>
            <a:r>
              <a:rPr lang="en-US" dirty="0">
                <a:solidFill>
                  <a:srgbClr val="FF0000"/>
                </a:solidFill>
              </a:rPr>
              <a:t>PROBLEM</a:t>
            </a:r>
          </a:p>
        </p:txBody>
      </p:sp>
      <p:sp>
        <p:nvSpPr>
          <p:cNvPr id="3" name="Content Placeholder 2"/>
          <p:cNvSpPr>
            <a:spLocks noGrp="1"/>
          </p:cNvSpPr>
          <p:nvPr>
            <p:ph idx="1"/>
          </p:nvPr>
        </p:nvSpPr>
        <p:spPr/>
        <p:txBody>
          <a:bodyPr>
            <a:normAutofit/>
          </a:bodyPr>
          <a:lstStyle/>
          <a:p>
            <a:r>
              <a:rPr lang="en-US" sz="3200" dirty="0">
                <a:solidFill>
                  <a:srgbClr val="00B050"/>
                </a:solidFill>
              </a:rPr>
              <a:t>100,000 daily content</a:t>
            </a:r>
          </a:p>
          <a:p>
            <a:r>
              <a:rPr lang="en-US" sz="3200" dirty="0">
                <a:solidFill>
                  <a:srgbClr val="00B050"/>
                </a:solidFill>
              </a:rPr>
              <a:t>3m monthly content</a:t>
            </a:r>
          </a:p>
          <a:p>
            <a:r>
              <a:rPr lang="en-US" sz="3200" dirty="0">
                <a:solidFill>
                  <a:srgbClr val="00B050"/>
                </a:solidFill>
              </a:rPr>
              <a:t>500m active users monthly</a:t>
            </a:r>
          </a:p>
        </p:txBody>
      </p:sp>
      <p:pic>
        <p:nvPicPr>
          <p:cNvPr id="5" name="SLIDE 4">
            <a:hlinkClick r:id="" action="ppaction://media"/>
            <a:extLst>
              <a:ext uri="{FF2B5EF4-FFF2-40B4-BE49-F238E27FC236}">
                <a16:creationId xmlns:a16="http://schemas.microsoft.com/office/drawing/2014/main" xmlns="" id="{26FFCD5B-6439-47E7-B67B-40E35906CF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68861" y="4484076"/>
            <a:ext cx="609600" cy="609600"/>
          </a:xfrm>
          <a:prstGeom prst="rect">
            <a:avLst/>
          </a:prstGeom>
        </p:spPr>
      </p:pic>
    </p:spTree>
    <p:extLst>
      <p:ext uri="{BB962C8B-B14F-4D97-AF65-F5344CB8AC3E}">
        <p14:creationId xmlns:p14="http://schemas.microsoft.com/office/powerpoint/2010/main" val="198117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1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11" y="658907"/>
            <a:ext cx="3718455" cy="1331258"/>
          </a:xfrm>
        </p:spPr>
        <p:txBody>
          <a:bodyPr>
            <a:normAutofit/>
          </a:bodyPr>
          <a:lstStyle/>
          <a:p>
            <a:r>
              <a:rPr lang="en-US" b="1" dirty="0">
                <a:solidFill>
                  <a:schemeClr val="tx1"/>
                </a:solidFill>
              </a:rPr>
              <a:t>THE ANALYTICS TEAM</a:t>
            </a:r>
            <a:r>
              <a:rPr lang="en-US" dirty="0">
                <a:solidFill>
                  <a:srgbClr val="FF0000"/>
                </a:solidFill>
              </a:rPr>
              <a:t/>
            </a:r>
            <a:br>
              <a:rPr lang="en-US" dirty="0">
                <a:solidFill>
                  <a:srgbClr val="FF0000"/>
                </a:solidFill>
              </a:rPr>
            </a:br>
            <a:r>
              <a:rPr lang="en-US" sz="2000" dirty="0">
                <a:solidFill>
                  <a:srgbClr val="FF0000"/>
                </a:solidFill>
              </a:rPr>
              <a:t>Andrew Fleming </a:t>
            </a:r>
            <a:r>
              <a:rPr lang="en-US" sz="2000" dirty="0"/>
              <a:t/>
            </a:r>
            <a:br>
              <a:rPr lang="en-US" sz="2000" dirty="0"/>
            </a:br>
            <a:r>
              <a:rPr lang="en-US" sz="2000" dirty="0">
                <a:solidFill>
                  <a:srgbClr val="00B050"/>
                </a:solidFill>
              </a:rPr>
              <a:t>Chief Technical Architect</a:t>
            </a:r>
          </a:p>
        </p:txBody>
      </p:sp>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608601" y="820445"/>
            <a:ext cx="1753854" cy="1264023"/>
          </a:xfrm>
        </p:spPr>
      </p:pic>
      <p:sp>
        <p:nvSpPr>
          <p:cNvPr id="4" name="Text Placeholder 3"/>
          <p:cNvSpPr>
            <a:spLocks noGrp="1"/>
          </p:cNvSpPr>
          <p:nvPr>
            <p:ph type="body" sz="half" idx="2"/>
          </p:nvPr>
        </p:nvSpPr>
        <p:spPr/>
        <p:txBody>
          <a:bodyPr/>
          <a:lstStyle/>
          <a:p>
            <a:r>
              <a:rPr lang="en-US" sz="2000" dirty="0">
                <a:solidFill>
                  <a:srgbClr val="FF0000"/>
                </a:solidFill>
              </a:rPr>
              <a:t>Marcus </a:t>
            </a:r>
            <a:r>
              <a:rPr lang="en-US" sz="2000" dirty="0" err="1">
                <a:solidFill>
                  <a:srgbClr val="FF0000"/>
                </a:solidFill>
              </a:rPr>
              <a:t>Rompton</a:t>
            </a:r>
            <a:endParaRPr lang="en-US" sz="2000" dirty="0">
              <a:solidFill>
                <a:srgbClr val="FF0000"/>
              </a:solidFill>
            </a:endParaRPr>
          </a:p>
          <a:p>
            <a:r>
              <a:rPr lang="en-US" sz="2000" dirty="0">
                <a:solidFill>
                  <a:srgbClr val="00B050"/>
                </a:solidFill>
              </a:rPr>
              <a:t>Senior Principal</a:t>
            </a:r>
          </a:p>
          <a:p>
            <a:endParaRPr lang="en-US" sz="2000" dirty="0">
              <a:solidFill>
                <a:srgbClr val="00B050"/>
              </a:solidFill>
            </a:endParaRPr>
          </a:p>
          <a:p>
            <a:r>
              <a:rPr lang="en-US" sz="2000" dirty="0">
                <a:solidFill>
                  <a:srgbClr val="FF0000"/>
                </a:solidFill>
              </a:rPr>
              <a:t>Franklin </a:t>
            </a:r>
            <a:r>
              <a:rPr lang="en-US" sz="2000" dirty="0" err="1">
                <a:solidFill>
                  <a:srgbClr val="FF0000"/>
                </a:solidFill>
              </a:rPr>
              <a:t>Obiefule</a:t>
            </a:r>
            <a:endParaRPr lang="en-US" sz="2000" dirty="0">
              <a:solidFill>
                <a:srgbClr val="FF0000"/>
              </a:solidFill>
            </a:endParaRPr>
          </a:p>
          <a:p>
            <a:r>
              <a:rPr lang="en-US" sz="2000" dirty="0">
                <a:solidFill>
                  <a:srgbClr val="00B050"/>
                </a:solidFill>
              </a:rPr>
              <a:t>Data Analyst</a:t>
            </a:r>
          </a:p>
          <a:p>
            <a:endParaRPr lang="en-US"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56978">
            <a:off x="6703704" y="2725153"/>
            <a:ext cx="1537450" cy="15374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1972" y="4357707"/>
            <a:ext cx="1594286" cy="1594286"/>
          </a:xfrm>
          <a:prstGeom prst="rect">
            <a:avLst/>
          </a:prstGeom>
        </p:spPr>
      </p:pic>
      <p:sp>
        <p:nvSpPr>
          <p:cNvPr id="8" name="Right Arrow 7"/>
          <p:cNvSpPr/>
          <p:nvPr/>
        </p:nvSpPr>
        <p:spPr>
          <a:xfrm>
            <a:off x="5088823" y="1312216"/>
            <a:ext cx="667822" cy="412146"/>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012266" y="3289817"/>
            <a:ext cx="608605" cy="40812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5012266" y="4625788"/>
            <a:ext cx="608605" cy="37180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LIDE 5">
            <a:hlinkClick r:id="" action="ppaction://media"/>
            <a:extLst>
              <a:ext uri="{FF2B5EF4-FFF2-40B4-BE49-F238E27FC236}">
                <a16:creationId xmlns:a16="http://schemas.microsoft.com/office/drawing/2014/main" xmlns="" id="{1993C168-0D0F-46B6-BB71-3F83DBFC0B9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964616" y="4997593"/>
            <a:ext cx="609600" cy="609600"/>
          </a:xfrm>
          <a:prstGeom prst="rect">
            <a:avLst/>
          </a:prstGeom>
        </p:spPr>
      </p:pic>
    </p:spTree>
    <p:extLst>
      <p:ext uri="{BB962C8B-B14F-4D97-AF65-F5344CB8AC3E}">
        <p14:creationId xmlns:p14="http://schemas.microsoft.com/office/powerpoint/2010/main" val="269737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PROCESS</a:t>
            </a:r>
          </a:p>
        </p:txBody>
      </p:sp>
      <p:sp>
        <p:nvSpPr>
          <p:cNvPr id="3" name="Content Placeholder 2"/>
          <p:cNvSpPr>
            <a:spLocks noGrp="1"/>
          </p:cNvSpPr>
          <p:nvPr>
            <p:ph idx="1"/>
          </p:nvPr>
        </p:nvSpPr>
        <p:spPr/>
        <p:txBody>
          <a:bodyPr/>
          <a:lstStyle/>
          <a:p>
            <a:r>
              <a:rPr lang="en-US" dirty="0">
                <a:solidFill>
                  <a:srgbClr val="00B050"/>
                </a:solidFill>
              </a:rPr>
              <a:t>DATA UNDERSTANDING</a:t>
            </a:r>
          </a:p>
          <a:p>
            <a:r>
              <a:rPr lang="en-US" dirty="0">
                <a:solidFill>
                  <a:srgbClr val="00B050"/>
                </a:solidFill>
              </a:rPr>
              <a:t>DATA CLEANING</a:t>
            </a:r>
          </a:p>
          <a:p>
            <a:r>
              <a:rPr lang="en-US" dirty="0">
                <a:solidFill>
                  <a:srgbClr val="00B050"/>
                </a:solidFill>
              </a:rPr>
              <a:t>DATA MODELLING</a:t>
            </a:r>
          </a:p>
          <a:p>
            <a:r>
              <a:rPr lang="en-US" dirty="0">
                <a:solidFill>
                  <a:srgbClr val="00B050"/>
                </a:solidFill>
              </a:rPr>
              <a:t>DATA ANALYSIS</a:t>
            </a:r>
          </a:p>
          <a:p>
            <a:r>
              <a:rPr lang="en-US" dirty="0">
                <a:solidFill>
                  <a:srgbClr val="00B050"/>
                </a:solidFill>
              </a:rPr>
              <a:t>DISCOVER &amp; PRESENT INSIGHTS</a:t>
            </a:r>
          </a:p>
        </p:txBody>
      </p:sp>
      <p:pic>
        <p:nvPicPr>
          <p:cNvPr id="4" name="SLIDE 6">
            <a:hlinkClick r:id="" action="ppaction://media"/>
            <a:extLst>
              <a:ext uri="{FF2B5EF4-FFF2-40B4-BE49-F238E27FC236}">
                <a16:creationId xmlns:a16="http://schemas.microsoft.com/office/drawing/2014/main" xmlns="" id="{BF5134A0-46FD-4CF4-A6DC-E2F76C47C2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14338" y="5152292"/>
            <a:ext cx="609600" cy="609600"/>
          </a:xfrm>
          <a:prstGeom prst="rect">
            <a:avLst/>
          </a:prstGeom>
        </p:spPr>
      </p:pic>
    </p:spTree>
    <p:extLst>
      <p:ext uri="{BB962C8B-B14F-4D97-AF65-F5344CB8AC3E}">
        <p14:creationId xmlns:p14="http://schemas.microsoft.com/office/powerpoint/2010/main" val="40982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5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62AEC1-3B0B-49BB-8DC0-04BFAEE4376D}"/>
              </a:ext>
            </a:extLst>
          </p:cNvPr>
          <p:cNvSpPr>
            <a:spLocks noGrp="1"/>
          </p:cNvSpPr>
          <p:nvPr>
            <p:ph type="title"/>
          </p:nvPr>
        </p:nvSpPr>
        <p:spPr/>
        <p:txBody>
          <a:bodyPr/>
          <a:lstStyle/>
          <a:p>
            <a:r>
              <a:rPr lang="en-US" dirty="0">
                <a:solidFill>
                  <a:srgbClr val="FF0000"/>
                </a:solidFill>
              </a:rPr>
              <a:t>INSIGHTS</a:t>
            </a:r>
          </a:p>
        </p:txBody>
      </p:sp>
      <p:pic>
        <p:nvPicPr>
          <p:cNvPr id="13" name="Content Placeholder 12">
            <a:extLst>
              <a:ext uri="{FF2B5EF4-FFF2-40B4-BE49-F238E27FC236}">
                <a16:creationId xmlns:a16="http://schemas.microsoft.com/office/drawing/2014/main" xmlns="" id="{761B9314-2E7E-4A7A-B4AA-87BD97D9710D}"/>
              </a:ext>
            </a:extLst>
          </p:cNvPr>
          <p:cNvPicPr>
            <a:picLocks noGrp="1" noChangeAspect="1"/>
          </p:cNvPicPr>
          <p:nvPr>
            <p:ph idx="1"/>
          </p:nvPr>
        </p:nvPicPr>
        <p:blipFill>
          <a:blip r:embed="rId5"/>
          <a:stretch>
            <a:fillRect/>
          </a:stretch>
        </p:blipFill>
        <p:spPr>
          <a:xfrm>
            <a:off x="726831" y="2450123"/>
            <a:ext cx="10550769" cy="2989385"/>
          </a:xfrm>
        </p:spPr>
      </p:pic>
      <p:pic>
        <p:nvPicPr>
          <p:cNvPr id="3" name="SLIDE 7">
            <a:hlinkClick r:id="" action="ppaction://media"/>
            <a:extLst>
              <a:ext uri="{FF2B5EF4-FFF2-40B4-BE49-F238E27FC236}">
                <a16:creationId xmlns:a16="http://schemas.microsoft.com/office/drawing/2014/main" xmlns="" id="{2743CEF0-A135-4D53-8057-D2E865E424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13631" y="4829908"/>
            <a:ext cx="609600" cy="609600"/>
          </a:xfrm>
          <a:prstGeom prst="rect">
            <a:avLst/>
          </a:prstGeom>
        </p:spPr>
      </p:pic>
    </p:spTree>
    <p:extLst>
      <p:ext uri="{BB962C8B-B14F-4D97-AF65-F5344CB8AC3E}">
        <p14:creationId xmlns:p14="http://schemas.microsoft.com/office/powerpoint/2010/main" val="220836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2043D4-0EEA-4E35-93DB-7C33802EBE06}"/>
              </a:ext>
            </a:extLst>
          </p:cNvPr>
          <p:cNvSpPr>
            <a:spLocks noGrp="1"/>
          </p:cNvSpPr>
          <p:nvPr>
            <p:ph type="title"/>
          </p:nvPr>
        </p:nvSpPr>
        <p:spPr/>
        <p:txBody>
          <a:bodyPr/>
          <a:lstStyle/>
          <a:p>
            <a:r>
              <a:rPr lang="en-US" dirty="0">
                <a:solidFill>
                  <a:srgbClr val="FF0000"/>
                </a:solidFill>
              </a:rPr>
              <a:t>INSIGHTS</a:t>
            </a:r>
          </a:p>
        </p:txBody>
      </p:sp>
      <p:pic>
        <p:nvPicPr>
          <p:cNvPr id="5" name="Content Placeholder 4">
            <a:extLst>
              <a:ext uri="{FF2B5EF4-FFF2-40B4-BE49-F238E27FC236}">
                <a16:creationId xmlns:a16="http://schemas.microsoft.com/office/drawing/2014/main" xmlns="" id="{CAC80919-B22B-4BE1-B2D7-EFA71B619DDB}"/>
              </a:ext>
            </a:extLst>
          </p:cNvPr>
          <p:cNvPicPr>
            <a:picLocks noGrp="1" noChangeAspect="1"/>
          </p:cNvPicPr>
          <p:nvPr>
            <p:ph idx="1"/>
          </p:nvPr>
        </p:nvPicPr>
        <p:blipFill>
          <a:blip r:embed="rId5"/>
          <a:stretch>
            <a:fillRect/>
          </a:stretch>
        </p:blipFill>
        <p:spPr>
          <a:xfrm>
            <a:off x="2520462" y="2557463"/>
            <a:ext cx="7432430" cy="3640218"/>
          </a:xfrm>
        </p:spPr>
      </p:pic>
      <p:pic>
        <p:nvPicPr>
          <p:cNvPr id="3" name="SLIDE 8">
            <a:hlinkClick r:id="" action="ppaction://media"/>
            <a:extLst>
              <a:ext uri="{FF2B5EF4-FFF2-40B4-BE49-F238E27FC236}">
                <a16:creationId xmlns:a16="http://schemas.microsoft.com/office/drawing/2014/main" xmlns="" id="{53E32AAE-81AD-4C2D-8A59-939D074CDF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59107" y="4812324"/>
            <a:ext cx="609600" cy="609600"/>
          </a:xfrm>
          <a:prstGeom prst="rect">
            <a:avLst/>
          </a:prstGeom>
        </p:spPr>
      </p:pic>
    </p:spTree>
    <p:extLst>
      <p:ext uri="{BB962C8B-B14F-4D97-AF65-F5344CB8AC3E}">
        <p14:creationId xmlns:p14="http://schemas.microsoft.com/office/powerpoint/2010/main" val="64719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FB81B9-7991-4E82-8504-7B69AF718F5C}"/>
              </a:ext>
            </a:extLst>
          </p:cNvPr>
          <p:cNvSpPr>
            <a:spLocks noGrp="1"/>
          </p:cNvSpPr>
          <p:nvPr>
            <p:ph type="title"/>
          </p:nvPr>
        </p:nvSpPr>
        <p:spPr/>
        <p:txBody>
          <a:bodyPr/>
          <a:lstStyle/>
          <a:p>
            <a:r>
              <a:rPr lang="en-US" dirty="0">
                <a:solidFill>
                  <a:srgbClr val="FF0000"/>
                </a:solidFill>
              </a:rPr>
              <a:t>INSIGHTS</a:t>
            </a:r>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544792" y="2432649"/>
            <a:ext cx="7522336" cy="3751550"/>
          </a:xfrm>
        </p:spPr>
      </p:pic>
      <p:pic>
        <p:nvPicPr>
          <p:cNvPr id="3" name="SLIDE 9">
            <a:hlinkClick r:id="" action="ppaction://media"/>
            <a:extLst>
              <a:ext uri="{FF2B5EF4-FFF2-40B4-BE49-F238E27FC236}">
                <a16:creationId xmlns:a16="http://schemas.microsoft.com/office/drawing/2014/main" xmlns="" id="{12081A45-52C7-4872-83DC-D6B169CF99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6462" y="4976446"/>
            <a:ext cx="609600" cy="609600"/>
          </a:xfrm>
          <a:prstGeom prst="rect">
            <a:avLst/>
          </a:prstGeom>
        </p:spPr>
      </p:pic>
    </p:spTree>
    <p:extLst>
      <p:ext uri="{BB962C8B-B14F-4D97-AF65-F5344CB8AC3E}">
        <p14:creationId xmlns:p14="http://schemas.microsoft.com/office/powerpoint/2010/main" val="358553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963</TotalTime>
  <Words>1374</Words>
  <Application>Microsoft Office PowerPoint</Application>
  <PresentationFormat>Custom</PresentationFormat>
  <Paragraphs>110</Paragraphs>
  <Slides>12</Slides>
  <Notes>9</Notes>
  <HiddenSlides>0</HiddenSlides>
  <MMClips>11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Organic</vt:lpstr>
      <vt:lpstr>Top 5 categories of Social Media Buzz</vt:lpstr>
      <vt:lpstr>Todays Agenda</vt:lpstr>
      <vt:lpstr>Project Recap</vt:lpstr>
      <vt:lpstr>PROBLEM</vt:lpstr>
      <vt:lpstr>THE ANALYTICS TEAM Andrew Fleming  Chief Technical Architect</vt:lpstr>
      <vt:lpstr>PROCESS</vt:lpstr>
      <vt:lpstr>INSIGHTS</vt:lpstr>
      <vt:lpstr>INSIGHTS</vt:lpstr>
      <vt:lpstr>INSIGHTS</vt:lpstr>
      <vt:lpstr>ANALYSIS &amp; INSIGHTS</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5 categories of Social Media Buzz</dc:title>
  <dc:creator>Pharma Production</dc:creator>
  <cp:lastModifiedBy>USER</cp:lastModifiedBy>
  <cp:revision>39</cp:revision>
  <dcterms:created xsi:type="dcterms:W3CDTF">2024-05-31T03:08:55Z</dcterms:created>
  <dcterms:modified xsi:type="dcterms:W3CDTF">2024-10-19T18:25:04Z</dcterms:modified>
</cp:coreProperties>
</file>